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8"/>
  </p:notesMasterIdLst>
  <p:sldIdLst>
    <p:sldId id="287" r:id="rId5"/>
    <p:sldId id="302" r:id="rId6"/>
    <p:sldId id="303" r:id="rId7"/>
  </p:sldIdLst>
  <p:sldSz cx="126015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513C9A-FBB6-4377-8334-8C93970D8360}">
          <p14:sldIdLst>
            <p14:sldId id="287"/>
            <p14:sldId id="302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071"/>
    <a:srgbClr val="FFFF99"/>
    <a:srgbClr val="FFFF66"/>
    <a:srgbClr val="00FF00"/>
    <a:srgbClr val="DFE8F0"/>
    <a:srgbClr val="CD6525"/>
    <a:srgbClr val="294F6E"/>
    <a:srgbClr val="102B40"/>
    <a:srgbClr val="BFD3E4"/>
    <a:srgbClr val="558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76E765-78CF-4C4B-AB2B-0B9D52E9CCF5}" v="2" dt="2021-02-01T08:20:36.8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677" y="43"/>
      </p:cViewPr>
      <p:guideLst>
        <p:guide orient="horz" pos="2160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F4477-4A35-44A5-BA0E-DE2BD67E47EC}" type="datetimeFigureOut">
              <a:rPr lang="en-IN" smtClean="0"/>
              <a:pPr/>
              <a:t>01-02-2021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685800"/>
            <a:ext cx="629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F0908-C254-4E0E-9319-4E377DCC3B3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847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61134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45118" y="1752602"/>
            <a:ext cx="10711339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400" b="1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45118" y="3611607"/>
            <a:ext cx="10711339" cy="1199704"/>
          </a:xfrm>
        </p:spPr>
        <p:txBody>
          <a:bodyPr lIns="45720" rIns="45720">
            <a:normAutofit/>
          </a:bodyPr>
          <a:lstStyle>
            <a:lvl1pPr marL="0" marR="64008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325605" y="4953000"/>
            <a:ext cx="10275971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846" y="5237744"/>
            <a:ext cx="12552730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4993890"/>
            <a:ext cx="12601575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F314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rnd" cmpd="thickThin" algn="ctr">
            <a:solidFill>
              <a:srgbClr val="0F314D"/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8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624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39" y="1219201"/>
            <a:ext cx="11341418" cy="4525963"/>
          </a:xfrm>
        </p:spPr>
        <p:txBody>
          <a:bodyPr>
            <a:normAutofit/>
          </a:bodyPr>
          <a:lstStyle>
            <a:lvl1pPr>
              <a:buSzPct val="100000"/>
              <a:buFont typeface="Wingdings" pitchFamily="2" charset="2"/>
              <a:buChar char="§"/>
              <a:defRPr sz="1800"/>
            </a:lvl1pPr>
            <a:lvl2pPr marL="736092" indent="-342900">
              <a:buSzPct val="100000"/>
              <a:buFont typeface="Wingdings" pitchFamily="2" charset="2"/>
              <a:buChar char="§"/>
              <a:defRPr sz="1800"/>
            </a:lvl2pPr>
            <a:lvl3pPr marL="973836" indent="-342900"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/>
            </a:lvl3pPr>
            <a:lvl4pPr>
              <a:buSzPct val="100000"/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4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876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7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8936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rgbClr val="00BC5E"/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459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9317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23" name="Chevron 22"/>
          <p:cNvSpPr/>
          <p:nvPr userDrawn="1"/>
        </p:nvSpPr>
        <p:spPr>
          <a:xfrm>
            <a:off x="5943743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Chevron 23"/>
          <p:cNvSpPr/>
          <p:nvPr userDrawn="1"/>
        </p:nvSpPr>
        <p:spPr>
          <a:xfrm>
            <a:off x="5686838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6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039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88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22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407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423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" y="6248400"/>
            <a:ext cx="731153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 userDrawn="1"/>
        </p:nvSpPr>
        <p:spPr>
          <a:xfrm>
            <a:off x="-31762" y="6443990"/>
            <a:ext cx="668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prstClr val="white"/>
                </a:solidFill>
              </a:rPr>
              <a:t>© 2019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30079" y="1570037"/>
            <a:ext cx="11341418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7700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914400"/>
            <a:ext cx="12601575" cy="45720"/>
          </a:xfrm>
          <a:prstGeom prst="rect">
            <a:avLst/>
          </a:prstGeom>
          <a:gradFill>
            <a:gsLst>
              <a:gs pos="29000">
                <a:srgbClr val="294071"/>
              </a:gs>
              <a:gs pos="52000">
                <a:schemeClr val="accent1">
                  <a:lumMod val="60000"/>
                  <a:lumOff val="40000"/>
                </a:schemeClr>
              </a:gs>
              <a:gs pos="40000">
                <a:schemeClr val="tx2">
                  <a:lumMod val="60000"/>
                  <a:lumOff val="40000"/>
                </a:schemeClr>
              </a:gs>
              <a:gs pos="92000">
                <a:srgbClr val="29407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2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rgbClr val="29407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Wingdings" pitchFamily="2" charset="2"/>
        <a:buChar char="§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1"/>
        </a:buClr>
        <a:buSzPct val="100000"/>
        <a:buFont typeface="Wingdings" pitchFamily="2" charset="2"/>
        <a:buChar char="§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1"/>
        </a:buClr>
        <a:buSzPct val="90000"/>
        <a:buFont typeface="Wingdings" pitchFamily="2" charset="2"/>
        <a:buChar char="§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1"/>
        </a:buClr>
        <a:buSzPct val="80000"/>
        <a:buFont typeface="Wingdings" pitchFamily="2" charset="2"/>
        <a:buChar char="§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82811D-67F3-44F0-AC38-B52F4B47E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924" y="1503610"/>
            <a:ext cx="8334632" cy="436379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Go to: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Click on the latest year in the table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52019" y="2037010"/>
            <a:ext cx="2434053" cy="1201490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http://www.stats.gov.cn/english/statisticaldata/AnnualData/</a:t>
            </a:r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PPI data for China</a:t>
            </a:r>
            <a:endParaRPr lang="en-IN" dirty="0"/>
          </a:p>
        </p:txBody>
      </p:sp>
      <p:sp>
        <p:nvSpPr>
          <p:cNvPr id="22" name="Rounded Rectangle 9"/>
          <p:cNvSpPr/>
          <p:nvPr/>
        </p:nvSpPr>
        <p:spPr>
          <a:xfrm>
            <a:off x="3786187" y="1503610"/>
            <a:ext cx="2895600" cy="24899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23" name="Connector: Elbow 22"/>
          <p:cNvCxnSpPr>
            <a:cxnSpLocks/>
            <a:endCxn id="22" idx="1"/>
          </p:cNvCxnSpPr>
          <p:nvPr/>
        </p:nvCxnSpPr>
        <p:spPr>
          <a:xfrm flipV="1">
            <a:off x="2886072" y="1628105"/>
            <a:ext cx="900115" cy="734096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9"/>
          <p:cNvSpPr/>
          <p:nvPr/>
        </p:nvSpPr>
        <p:spPr>
          <a:xfrm>
            <a:off x="6754822" y="4343400"/>
            <a:ext cx="1066800" cy="304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25" name="Connector: Elbow 24"/>
          <p:cNvCxnSpPr>
            <a:cxnSpLocks/>
          </p:cNvCxnSpPr>
          <p:nvPr/>
        </p:nvCxnSpPr>
        <p:spPr>
          <a:xfrm>
            <a:off x="2886072" y="3886200"/>
            <a:ext cx="3871915" cy="609600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494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E11CE6-9898-48F9-9737-D1E4EC1DD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057" y="1219200"/>
            <a:ext cx="9056829" cy="5181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Scroll down and click on “Producer Price Indices for Industrial Products by Sector” in the left menu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PPI data for China</a:t>
            </a:r>
            <a:endParaRPr lang="en-IN" dirty="0"/>
          </a:p>
        </p:txBody>
      </p:sp>
      <p:sp>
        <p:nvSpPr>
          <p:cNvPr id="14" name="Rounded Rectangle 9"/>
          <p:cNvSpPr/>
          <p:nvPr/>
        </p:nvSpPr>
        <p:spPr>
          <a:xfrm>
            <a:off x="3862387" y="3886200"/>
            <a:ext cx="1371600" cy="64376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5" name="Connector: Elbow 14"/>
          <p:cNvCxnSpPr>
            <a:cxnSpLocks/>
          </p:cNvCxnSpPr>
          <p:nvPr/>
        </p:nvCxnSpPr>
        <p:spPr>
          <a:xfrm>
            <a:off x="2566987" y="2971800"/>
            <a:ext cx="1295400" cy="1236283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187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B002C6-1354-438C-8380-9C70868D7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45" r="11754" b="18889"/>
          <a:stretch/>
        </p:blipFill>
        <p:spPr>
          <a:xfrm>
            <a:off x="3228355" y="1192353"/>
            <a:ext cx="9494241" cy="5257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Locate the Sector of interest by scrolling down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The Price Index data is shown in the table on this page.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Procedure to obtain PPI data for China</a:t>
            </a:r>
            <a:endParaRPr lang="en-IN" dirty="0"/>
          </a:p>
        </p:txBody>
      </p:sp>
      <p:sp>
        <p:nvSpPr>
          <p:cNvPr id="15" name="Rounded Rectangle 9"/>
          <p:cNvSpPr/>
          <p:nvPr/>
        </p:nvSpPr>
        <p:spPr>
          <a:xfrm>
            <a:off x="5157787" y="4799553"/>
            <a:ext cx="6834712" cy="30584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8" name="Connector: Elbow 17"/>
          <p:cNvCxnSpPr>
            <a:cxnSpLocks/>
          </p:cNvCxnSpPr>
          <p:nvPr/>
        </p:nvCxnSpPr>
        <p:spPr>
          <a:xfrm>
            <a:off x="2947987" y="2879724"/>
            <a:ext cx="2209800" cy="2062887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9"/>
          <p:cNvSpPr/>
          <p:nvPr/>
        </p:nvSpPr>
        <p:spPr>
          <a:xfrm>
            <a:off x="3228355" y="5413377"/>
            <a:ext cx="8939832" cy="62547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9CDC3E-3F7B-4DD7-9F7A-F95394201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309" y="5427925"/>
            <a:ext cx="8815388" cy="4043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4BEF77-C5CA-456A-9DD8-F66500010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536" y="5821953"/>
            <a:ext cx="8823469" cy="18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973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428AE"/>
      </a:hlink>
      <a:folHlink>
        <a:srgbClr val="0428AE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C5B21A2D92F14F8F210EA09878FEF2" ma:contentTypeVersion="14" ma:contentTypeDescription="Create a new document." ma:contentTypeScope="" ma:versionID="3187aa64b80e5016608c52b5e45d0339">
  <xsd:schema xmlns:xsd="http://www.w3.org/2001/XMLSchema" xmlns:xs="http://www.w3.org/2001/XMLSchema" xmlns:p="http://schemas.microsoft.com/office/2006/metadata/properties" xmlns:ns2="ff8bcfcb-4344-44cf-9f08-daa529b9a53e" xmlns:ns3="b58ae008-966b-4bff-8a7d-37abbecab933" targetNamespace="http://schemas.microsoft.com/office/2006/metadata/properties" ma:root="true" ma:fieldsID="2d222e709ca0c0c71af5a162821e6389" ns2:_="" ns3:_="">
    <xsd:import namespace="ff8bcfcb-4344-44cf-9f08-daa529b9a53e"/>
    <xsd:import namespace="b58ae008-966b-4bff-8a7d-37abbecab93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_Flow_SignoffStatu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bcfcb-4344-44cf-9f08-daa529b9a5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ae008-966b-4bff-8a7d-37abbecab9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_x0024_Resources_x003a_core_x002c_Signoff_Status_x003b_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b58ae008-966b-4bff-8a7d-37abbecab93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44AD9F-B815-4373-864D-F787F621E7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8bcfcb-4344-44cf-9f08-daa529b9a53e"/>
    <ds:schemaRef ds:uri="b58ae008-966b-4bff-8a7d-37abbecab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4B5165-7930-4BA7-9B1F-79D972AE4C40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b58ae008-966b-4bff-8a7d-37abbecab933"/>
    <ds:schemaRef ds:uri="ff8bcfcb-4344-44cf-9f08-daa529b9a53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7980CDC-EE42-4EF0-9059-ED6E0C4CF4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Custom</PresentationFormat>
  <Paragraphs>29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Cambria</vt:lpstr>
      <vt:lpstr>Wingdings</vt:lpstr>
      <vt:lpstr>Wingdings 2</vt:lpstr>
      <vt:lpstr>Concourse</vt:lpstr>
      <vt:lpstr>Procedure to obtain PPI data for China</vt:lpstr>
      <vt:lpstr>Procedure to obtain PPI data for China</vt:lpstr>
      <vt:lpstr>Procedure to obtain PPI data for China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2015-11-27T11:15:46Z</dcterms:created>
  <dcterms:modified xsi:type="dcterms:W3CDTF">2021-02-01T08:20:36Z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0x010100BAC5B21A2D92F14F8F210EA09878FEF2</vt:lpwstr>
  </property>
</Properties>
</file>